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72" r:id="rId13"/>
    <p:sldId id="273" r:id="rId14"/>
    <p:sldId id="276" r:id="rId15"/>
    <p:sldId id="266" r:id="rId16"/>
    <p:sldId id="277" r:id="rId17"/>
    <p:sldId id="275" r:id="rId18"/>
    <p:sldId id="267" r:id="rId19"/>
    <p:sldId id="268" r:id="rId2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90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sv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932ea669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932ea669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0317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932ea669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932ea669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711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932ea669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932ea669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5500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932ea669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932ea669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5652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98ec692b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98ec692b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932ea669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932ea669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22857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932ea669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932ea669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1286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923900f34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923900f34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932ea669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932ea669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2923900f34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2923900f34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923900f3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923900f3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85a555b9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85a555b9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923900f34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923900f34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932ea669f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932ea669f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923900f34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923900f34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932ea669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932ea669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932ea669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2932ea669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Parasite Egg Classification and Identification</a:t>
            </a: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Richard Charles, Jonathan Olavarria, Nat Koonmee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081B5-8B5C-073F-EA81-66EC941BA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8582" y="1781599"/>
            <a:ext cx="8520600" cy="1138245"/>
          </a:xfrm>
        </p:spPr>
        <p:txBody>
          <a:bodyPr>
            <a:noAutofit/>
          </a:bodyPr>
          <a:lstStyle/>
          <a:p>
            <a:r>
              <a:rPr lang="en-US" sz="4800" dirty="0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32115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1BCBB0-2383-67E5-686D-124FB890C710}"/>
              </a:ext>
            </a:extLst>
          </p:cNvPr>
          <p:cNvSpPr/>
          <p:nvPr/>
        </p:nvSpPr>
        <p:spPr>
          <a:xfrm>
            <a:off x="-4724" y="0"/>
            <a:ext cx="9148724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E40170-2A22-BA10-399B-B7355FC16D0E}"/>
              </a:ext>
            </a:extLst>
          </p:cNvPr>
          <p:cNvGrpSpPr/>
          <p:nvPr/>
        </p:nvGrpSpPr>
        <p:grpSpPr>
          <a:xfrm>
            <a:off x="221420" y="278843"/>
            <a:ext cx="1371047" cy="1023457"/>
            <a:chOff x="1763477" y="0"/>
            <a:chExt cx="1371047" cy="1023457"/>
          </a:xfrm>
        </p:grpSpPr>
        <p:sp>
          <p:nvSpPr>
            <p:cNvPr id="12" name="Rectangle: Top Corners Rounded 11">
              <a:extLst>
                <a:ext uri="{FF2B5EF4-FFF2-40B4-BE49-F238E27FC236}">
                  <a16:creationId xmlns:a16="http://schemas.microsoft.com/office/drawing/2014/main" id="{9245D60D-E7B5-A220-986D-25B1CE3809D1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Rectangle: Top Corners Rounded 4">
              <a:extLst>
                <a:ext uri="{FF2B5EF4-FFF2-40B4-BE49-F238E27FC236}">
                  <a16:creationId xmlns:a16="http://schemas.microsoft.com/office/drawing/2014/main" id="{5FE5309A-07DF-B102-2BE0-D4881886CC74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ctr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Cifar-10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0BE07AF-9451-CDC4-097B-A7BBE768359A}"/>
              </a:ext>
            </a:extLst>
          </p:cNvPr>
          <p:cNvGrpSpPr/>
          <p:nvPr/>
        </p:nvGrpSpPr>
        <p:grpSpPr>
          <a:xfrm>
            <a:off x="221419" y="1302300"/>
            <a:ext cx="1371048" cy="1189204"/>
            <a:chOff x="1763476" y="1023457"/>
            <a:chExt cx="1371048" cy="44008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9F8FEE5-91B3-0D45-5755-D3A5F0954A00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2208A44-3EA1-AA79-5B22-21A376182F0B}"/>
                </a:ext>
              </a:extLst>
            </p:cNvPr>
            <p:cNvSpPr txBox="1"/>
            <p:nvPr/>
          </p:nvSpPr>
          <p:spPr>
            <a:xfrm>
              <a:off x="1763476" y="1023457"/>
              <a:ext cx="1371047" cy="4400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Layers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DBBFCD-1D11-8895-06C1-F73336DAE8DD}"/>
              </a:ext>
            </a:extLst>
          </p:cNvPr>
          <p:cNvGrpSpPr/>
          <p:nvPr/>
        </p:nvGrpSpPr>
        <p:grpSpPr>
          <a:xfrm>
            <a:off x="7597651" y="278842"/>
            <a:ext cx="1371047" cy="1023457"/>
            <a:chOff x="1763477" y="0"/>
            <a:chExt cx="1371047" cy="1023457"/>
          </a:xfrm>
        </p:grpSpPr>
        <p:sp>
          <p:nvSpPr>
            <p:cNvPr id="17" name="Rectangle: Top Corners Rounded 16">
              <a:extLst>
                <a:ext uri="{FF2B5EF4-FFF2-40B4-BE49-F238E27FC236}">
                  <a16:creationId xmlns:a16="http://schemas.microsoft.com/office/drawing/2014/main" id="{7B2A678C-0F87-CF75-F848-CE3E3ACC9285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Rectangle: Top Corners Rounded 4">
              <a:extLst>
                <a:ext uri="{FF2B5EF4-FFF2-40B4-BE49-F238E27FC236}">
                  <a16:creationId xmlns:a16="http://schemas.microsoft.com/office/drawing/2014/main" id="{844F3182-9D0B-9BF4-AD26-21D592EAB4A0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t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Parasite Eggs</a:t>
              </a:r>
            </a:p>
            <a:p>
              <a:pPr lvl="1" algn="l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2400" kern="12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060E2BD-BF0C-B254-B762-16D836317B8A}"/>
              </a:ext>
            </a:extLst>
          </p:cNvPr>
          <p:cNvGrpSpPr/>
          <p:nvPr/>
        </p:nvGrpSpPr>
        <p:grpSpPr>
          <a:xfrm>
            <a:off x="7597651" y="1302299"/>
            <a:ext cx="1371047" cy="1195410"/>
            <a:chOff x="1763477" y="1023457"/>
            <a:chExt cx="1371047" cy="4400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C052C38-0ECA-CF1D-986E-087A6B6A121C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B8E9F20-E992-AAAA-2E74-ED2B49782826}"/>
                </a:ext>
              </a:extLst>
            </p:cNvPr>
            <p:cNvSpPr txBox="1"/>
            <p:nvPr/>
          </p:nvSpPr>
          <p:spPr>
            <a:xfrm>
              <a:off x="1763477" y="1023457"/>
              <a:ext cx="1371046" cy="4400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00" kern="1200" dirty="0"/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00" kern="1200" dirty="0"/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00" kern="1200" dirty="0"/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Layers </a:t>
              </a:r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&amp; Weight</a:t>
              </a:r>
            </a:p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600" kern="1200" dirty="0"/>
            </a:p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600" kern="12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30A705E-E547-68BD-4607-98AB21D51DDF}"/>
              </a:ext>
            </a:extLst>
          </p:cNvPr>
          <p:cNvGrpSpPr/>
          <p:nvPr/>
        </p:nvGrpSpPr>
        <p:grpSpPr>
          <a:xfrm>
            <a:off x="5767502" y="278842"/>
            <a:ext cx="1371047" cy="1023457"/>
            <a:chOff x="1763477" y="0"/>
            <a:chExt cx="1371047" cy="1023457"/>
          </a:xfrm>
        </p:grpSpPr>
        <p:sp>
          <p:nvSpPr>
            <p:cNvPr id="24" name="Rectangle: Top Corners Rounded 23">
              <a:extLst>
                <a:ext uri="{FF2B5EF4-FFF2-40B4-BE49-F238E27FC236}">
                  <a16:creationId xmlns:a16="http://schemas.microsoft.com/office/drawing/2014/main" id="{F2A6FB19-1C7D-212A-D6B6-F9C5F8268DC1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Rectangle: Top Corners Rounded 4">
              <a:extLst>
                <a:ext uri="{FF2B5EF4-FFF2-40B4-BE49-F238E27FC236}">
                  <a16:creationId xmlns:a16="http://schemas.microsoft.com/office/drawing/2014/main" id="{50080D70-9FBE-5595-CA30-22BC35AB4E82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t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Parasite Eggs</a:t>
              </a:r>
            </a:p>
            <a:p>
              <a:pPr lvl="1" algn="l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2400" kern="1200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7D8D2B4-0821-BB29-DA55-2FE0F1D0896A}"/>
              </a:ext>
            </a:extLst>
          </p:cNvPr>
          <p:cNvGrpSpPr/>
          <p:nvPr/>
        </p:nvGrpSpPr>
        <p:grpSpPr>
          <a:xfrm>
            <a:off x="5767502" y="1302299"/>
            <a:ext cx="1371047" cy="1195410"/>
            <a:chOff x="1763477" y="1023457"/>
            <a:chExt cx="1371047" cy="440086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E770E8D-4106-1B8F-D691-F58507703677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E5084B9-7091-0743-E8D2-D4077F8A43D3}"/>
                </a:ext>
              </a:extLst>
            </p:cNvPr>
            <p:cNvSpPr txBox="1"/>
            <p:nvPr/>
          </p:nvSpPr>
          <p:spPr>
            <a:xfrm>
              <a:off x="1763477" y="1023457"/>
              <a:ext cx="1291790" cy="4400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00" kern="1200" dirty="0"/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Layers </a:t>
              </a:r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&amp; Cropping</a:t>
              </a:r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 &amp; Weight</a:t>
              </a:r>
            </a:p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800" kern="1200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92726B-2345-6AC4-3A65-1E566CBDFD18}"/>
              </a:ext>
            </a:extLst>
          </p:cNvPr>
          <p:cNvGrpSpPr/>
          <p:nvPr/>
        </p:nvGrpSpPr>
        <p:grpSpPr>
          <a:xfrm>
            <a:off x="3907730" y="281026"/>
            <a:ext cx="1371047" cy="1023457"/>
            <a:chOff x="1763477" y="0"/>
            <a:chExt cx="1371047" cy="1023457"/>
          </a:xfrm>
        </p:grpSpPr>
        <p:sp>
          <p:nvSpPr>
            <p:cNvPr id="30" name="Rectangle: Top Corners Rounded 29">
              <a:extLst>
                <a:ext uri="{FF2B5EF4-FFF2-40B4-BE49-F238E27FC236}">
                  <a16:creationId xmlns:a16="http://schemas.microsoft.com/office/drawing/2014/main" id="{419AFD6E-3212-E28D-B4B0-9209BECF7D5A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Rectangle: Top Corners Rounded 4">
              <a:extLst>
                <a:ext uri="{FF2B5EF4-FFF2-40B4-BE49-F238E27FC236}">
                  <a16:creationId xmlns:a16="http://schemas.microsoft.com/office/drawing/2014/main" id="{33A975C0-1553-ACFE-6A65-B65A112F3C0C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t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Parasite Eggs</a:t>
              </a:r>
            </a:p>
            <a:p>
              <a:pPr lvl="1" algn="l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2400" kern="1200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25AC67C-55AA-796C-546B-D178B532CAC0}"/>
              </a:ext>
            </a:extLst>
          </p:cNvPr>
          <p:cNvGrpSpPr/>
          <p:nvPr/>
        </p:nvGrpSpPr>
        <p:grpSpPr>
          <a:xfrm>
            <a:off x="3907729" y="1304482"/>
            <a:ext cx="1371048" cy="1187021"/>
            <a:chOff x="1763476" y="1023457"/>
            <a:chExt cx="1371048" cy="4400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B4740AF-FA0C-9134-20CB-F074125FF68D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7E67ED-C5A1-5EC1-C382-3A933FB5CC04}"/>
                </a:ext>
              </a:extLst>
            </p:cNvPr>
            <p:cNvSpPr txBox="1"/>
            <p:nvPr/>
          </p:nvSpPr>
          <p:spPr>
            <a:xfrm>
              <a:off x="1763476" y="1023457"/>
              <a:ext cx="1371047" cy="4400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Layers </a:t>
              </a:r>
            </a:p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&amp; Cropping 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0B0783-F318-5B9A-17F5-97CBE78BA79D}"/>
              </a:ext>
            </a:extLst>
          </p:cNvPr>
          <p:cNvGrpSpPr/>
          <p:nvPr/>
        </p:nvGrpSpPr>
        <p:grpSpPr>
          <a:xfrm>
            <a:off x="2064336" y="278842"/>
            <a:ext cx="1371047" cy="1023457"/>
            <a:chOff x="1763477" y="0"/>
            <a:chExt cx="1371047" cy="1023457"/>
          </a:xfrm>
        </p:grpSpPr>
        <p:sp>
          <p:nvSpPr>
            <p:cNvPr id="36" name="Rectangle: Top Corners Rounded 35">
              <a:extLst>
                <a:ext uri="{FF2B5EF4-FFF2-40B4-BE49-F238E27FC236}">
                  <a16:creationId xmlns:a16="http://schemas.microsoft.com/office/drawing/2014/main" id="{2D7D3156-D31E-D5DB-8564-38D773AD3EAB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Rectangle: Top Corners Rounded 4">
              <a:extLst>
                <a:ext uri="{FF2B5EF4-FFF2-40B4-BE49-F238E27FC236}">
                  <a16:creationId xmlns:a16="http://schemas.microsoft.com/office/drawing/2014/main" id="{855344C2-0DA6-4027-A398-AC85324D7D9F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ctr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Parasite Eggs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30F45F0-8956-974D-1D8E-D25996414728}"/>
              </a:ext>
            </a:extLst>
          </p:cNvPr>
          <p:cNvGrpSpPr/>
          <p:nvPr/>
        </p:nvGrpSpPr>
        <p:grpSpPr>
          <a:xfrm>
            <a:off x="2064335" y="1302299"/>
            <a:ext cx="1371048" cy="1655781"/>
            <a:chOff x="1763476" y="1023457"/>
            <a:chExt cx="1371048" cy="612751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140F728-7088-0E57-260C-3EB8C40A29A8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249523D-5C2A-AB53-121A-2FBD15B8A9C7}"/>
                </a:ext>
              </a:extLst>
            </p:cNvPr>
            <p:cNvSpPr txBox="1"/>
            <p:nvPr/>
          </p:nvSpPr>
          <p:spPr>
            <a:xfrm>
              <a:off x="1763476" y="1023457"/>
              <a:ext cx="1371047" cy="61275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Layers from</a:t>
              </a:r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 Cifar-10</a:t>
              </a:r>
            </a:p>
            <a:p>
              <a:pPr marL="0" lvl="0" indent="0" algn="l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 dirty="0"/>
            </a:p>
          </p:txBody>
        </p:sp>
      </p:grp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1DCD7B0F-01D0-7C8F-55E5-82F0CD0CFDCE}"/>
              </a:ext>
            </a:extLst>
          </p:cNvPr>
          <p:cNvSpPr/>
          <p:nvPr/>
        </p:nvSpPr>
        <p:spPr>
          <a:xfrm>
            <a:off x="1676400" y="1302299"/>
            <a:ext cx="326213" cy="318488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F151BCC2-3B4E-D4BC-E66F-DDA8118315EF}"/>
              </a:ext>
            </a:extLst>
          </p:cNvPr>
          <p:cNvSpPr/>
          <p:nvPr/>
        </p:nvSpPr>
        <p:spPr>
          <a:xfrm>
            <a:off x="3514640" y="1302299"/>
            <a:ext cx="326213" cy="318488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FB868711-A1E9-A4FD-3597-583765C93876}"/>
              </a:ext>
            </a:extLst>
          </p:cNvPr>
          <p:cNvSpPr/>
          <p:nvPr/>
        </p:nvSpPr>
        <p:spPr>
          <a:xfrm>
            <a:off x="5372863" y="1285823"/>
            <a:ext cx="326213" cy="350337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6527BCAA-79F0-68E9-C880-E433B396022F}"/>
              </a:ext>
            </a:extLst>
          </p:cNvPr>
          <p:cNvSpPr/>
          <p:nvPr/>
        </p:nvSpPr>
        <p:spPr>
          <a:xfrm>
            <a:off x="7218137" y="1281701"/>
            <a:ext cx="326213" cy="350337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645D28-0BCA-EE45-CF57-5C9168F8F86E}"/>
              </a:ext>
            </a:extLst>
          </p:cNvPr>
          <p:cNvGrpSpPr/>
          <p:nvPr/>
        </p:nvGrpSpPr>
        <p:grpSpPr>
          <a:xfrm>
            <a:off x="491911" y="3037428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684DB1A-C601-9CBC-F2D7-E8C52ADCD53D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Oval 4">
              <a:extLst>
                <a:ext uri="{FF2B5EF4-FFF2-40B4-BE49-F238E27FC236}">
                  <a16:creationId xmlns:a16="http://schemas.microsoft.com/office/drawing/2014/main" id="{03E2FF3A-133B-3FE3-7A11-AE47CD3C7E44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93%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DA0EB8-25BF-CE49-F1E5-4C4973901D34}"/>
              </a:ext>
            </a:extLst>
          </p:cNvPr>
          <p:cNvGrpSpPr/>
          <p:nvPr/>
        </p:nvGrpSpPr>
        <p:grpSpPr>
          <a:xfrm>
            <a:off x="2300992" y="3037428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AACEF77-3963-0094-FC80-A8AA2B8DA307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1" name="Oval 4">
              <a:extLst>
                <a:ext uri="{FF2B5EF4-FFF2-40B4-BE49-F238E27FC236}">
                  <a16:creationId xmlns:a16="http://schemas.microsoft.com/office/drawing/2014/main" id="{1F10C5A9-2908-95FD-CE43-FF3840BBFA0E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448DF99-66C0-3E7A-45FC-199969D50D28}"/>
              </a:ext>
            </a:extLst>
          </p:cNvPr>
          <p:cNvGrpSpPr/>
          <p:nvPr/>
        </p:nvGrpSpPr>
        <p:grpSpPr>
          <a:xfrm>
            <a:off x="4203494" y="303252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4470A07-9F4C-B610-E393-71CCA8B76081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4" name="Oval 4">
              <a:extLst>
                <a:ext uri="{FF2B5EF4-FFF2-40B4-BE49-F238E27FC236}">
                  <a16:creationId xmlns:a16="http://schemas.microsoft.com/office/drawing/2014/main" id="{21BD9E1F-6213-C4A8-7D39-41C6389F93ED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0913A7E-6B00-6FE6-21DA-4418FFCCBD10}"/>
              </a:ext>
            </a:extLst>
          </p:cNvPr>
          <p:cNvGrpSpPr/>
          <p:nvPr/>
        </p:nvGrpSpPr>
        <p:grpSpPr>
          <a:xfrm>
            <a:off x="6052456" y="303252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3C08B82-C77F-1B2E-D346-987BB904174B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7" name="Oval 4">
              <a:extLst>
                <a:ext uri="{FF2B5EF4-FFF2-40B4-BE49-F238E27FC236}">
                  <a16:creationId xmlns:a16="http://schemas.microsoft.com/office/drawing/2014/main" id="{5C2146EC-7A13-02FC-7FFD-C235099C2737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CBB104E-545D-A167-C906-2E8891DE1BD6}"/>
              </a:ext>
            </a:extLst>
          </p:cNvPr>
          <p:cNvGrpSpPr/>
          <p:nvPr/>
        </p:nvGrpSpPr>
        <p:grpSpPr>
          <a:xfrm>
            <a:off x="7887897" y="303252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BF9E4EE-2D5F-A767-F793-1DDDEFA26D0C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0" name="Oval 4">
              <a:extLst>
                <a:ext uri="{FF2B5EF4-FFF2-40B4-BE49-F238E27FC236}">
                  <a16:creationId xmlns:a16="http://schemas.microsoft.com/office/drawing/2014/main" id="{66E48766-1EDA-4F3A-E996-0B153512976D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A721C9D-271F-3E3D-7919-4C5D074C534D}"/>
              </a:ext>
            </a:extLst>
          </p:cNvPr>
          <p:cNvGrpSpPr/>
          <p:nvPr/>
        </p:nvGrpSpPr>
        <p:grpSpPr>
          <a:xfrm>
            <a:off x="487790" y="419527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DC8EF629-26F4-7A80-A671-6B235962D80B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63" name="Oval 4">
              <a:extLst>
                <a:ext uri="{FF2B5EF4-FFF2-40B4-BE49-F238E27FC236}">
                  <a16:creationId xmlns:a16="http://schemas.microsoft.com/office/drawing/2014/main" id="{89745632-A562-17CA-5693-E5C15635F89D}"/>
                </a:ext>
              </a:extLst>
            </p:cNvPr>
            <p:cNvSpPr txBox="1"/>
            <p:nvPr/>
          </p:nvSpPr>
          <p:spPr>
            <a:xfrm>
              <a:off x="200017" y="1551591"/>
              <a:ext cx="960817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82%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F1F0BCEF-A864-81DE-4063-6B6432DA97A4}"/>
              </a:ext>
            </a:extLst>
          </p:cNvPr>
          <p:cNvGrpSpPr/>
          <p:nvPr/>
        </p:nvGrpSpPr>
        <p:grpSpPr>
          <a:xfrm>
            <a:off x="2296871" y="419527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2864AE03-5A85-46EA-8EA6-338030A84B90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66" name="Oval 4">
              <a:extLst>
                <a:ext uri="{FF2B5EF4-FFF2-40B4-BE49-F238E27FC236}">
                  <a16:creationId xmlns:a16="http://schemas.microsoft.com/office/drawing/2014/main" id="{3111E23E-3C32-047E-C94C-9BA18C5F98A0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50%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C50FBE0E-FCFE-841C-A449-AF3B516F54EE}"/>
              </a:ext>
            </a:extLst>
          </p:cNvPr>
          <p:cNvGrpSpPr/>
          <p:nvPr/>
        </p:nvGrpSpPr>
        <p:grpSpPr>
          <a:xfrm>
            <a:off x="4199373" y="4190370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E73E822-0204-8DF8-892C-865180CF216E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69" name="Oval 4">
              <a:extLst>
                <a:ext uri="{FF2B5EF4-FFF2-40B4-BE49-F238E27FC236}">
                  <a16:creationId xmlns:a16="http://schemas.microsoft.com/office/drawing/2014/main" id="{15A499D3-ADBE-CECE-565F-45A15C1E0AC9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46%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032BA20-7BAC-5934-5BF4-12E24585CA35}"/>
              </a:ext>
            </a:extLst>
          </p:cNvPr>
          <p:cNvGrpSpPr/>
          <p:nvPr/>
        </p:nvGrpSpPr>
        <p:grpSpPr>
          <a:xfrm>
            <a:off x="6048335" y="4190370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AF02DF9-4EBE-81DD-0E4B-C63672860DBE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72" name="Oval 4">
              <a:extLst>
                <a:ext uri="{FF2B5EF4-FFF2-40B4-BE49-F238E27FC236}">
                  <a16:creationId xmlns:a16="http://schemas.microsoft.com/office/drawing/2014/main" id="{C9BD83F8-7568-C987-DE42-70A5C7CAF54D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53%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2870490-636B-BBC0-A42F-C6B064E8CACA}"/>
              </a:ext>
            </a:extLst>
          </p:cNvPr>
          <p:cNvGrpSpPr/>
          <p:nvPr/>
        </p:nvGrpSpPr>
        <p:grpSpPr>
          <a:xfrm>
            <a:off x="7883776" y="4190370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2C3D7C5-3976-1C26-4418-2ED55E03E69C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75" name="Oval 4">
              <a:extLst>
                <a:ext uri="{FF2B5EF4-FFF2-40B4-BE49-F238E27FC236}">
                  <a16:creationId xmlns:a16="http://schemas.microsoft.com/office/drawing/2014/main" id="{2896B960-F429-543C-8C06-81C8981526A2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68%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460E5B3F-53F7-B047-8859-1E74A294EED7}"/>
              </a:ext>
            </a:extLst>
          </p:cNvPr>
          <p:cNvSpPr txBox="1"/>
          <p:nvPr/>
        </p:nvSpPr>
        <p:spPr>
          <a:xfrm>
            <a:off x="-3978" y="2683069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TRAIN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4B45C31-366A-4998-B17C-AF1D08D6C64D}"/>
              </a:ext>
            </a:extLst>
          </p:cNvPr>
          <p:cNvSpPr txBox="1"/>
          <p:nvPr/>
        </p:nvSpPr>
        <p:spPr>
          <a:xfrm>
            <a:off x="-4724" y="3870843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TEST</a:t>
            </a:r>
          </a:p>
        </p:txBody>
      </p:sp>
    </p:spTree>
    <p:extLst>
      <p:ext uri="{BB962C8B-B14F-4D97-AF65-F5344CB8AC3E}">
        <p14:creationId xmlns:p14="http://schemas.microsoft.com/office/powerpoint/2010/main" val="2879085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1BCBB0-2383-67E5-686D-124FB890C710}"/>
              </a:ext>
            </a:extLst>
          </p:cNvPr>
          <p:cNvSpPr/>
          <p:nvPr/>
        </p:nvSpPr>
        <p:spPr>
          <a:xfrm>
            <a:off x="3977" y="6262"/>
            <a:ext cx="9148724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0BE07AF-9451-CDC4-097B-A7BBE768359A}"/>
              </a:ext>
            </a:extLst>
          </p:cNvPr>
          <p:cNvGrpSpPr/>
          <p:nvPr/>
        </p:nvGrpSpPr>
        <p:grpSpPr>
          <a:xfrm>
            <a:off x="221419" y="1302300"/>
            <a:ext cx="1371048" cy="1189204"/>
            <a:chOff x="1763476" y="1023457"/>
            <a:chExt cx="1371048" cy="44008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9F8FEE5-91B3-0D45-5755-D3A5F0954A00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2208A44-3EA1-AA79-5B22-21A376182F0B}"/>
                </a:ext>
              </a:extLst>
            </p:cNvPr>
            <p:cNvSpPr txBox="1"/>
            <p:nvPr/>
          </p:nvSpPr>
          <p:spPr>
            <a:xfrm>
              <a:off x="1763476" y="1023457"/>
              <a:ext cx="1371047" cy="4400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Layers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645D28-0BCA-EE45-CF57-5C9168F8F86E}"/>
              </a:ext>
            </a:extLst>
          </p:cNvPr>
          <p:cNvGrpSpPr/>
          <p:nvPr/>
        </p:nvGrpSpPr>
        <p:grpSpPr>
          <a:xfrm>
            <a:off x="491911" y="3037428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684DB1A-C601-9CBC-F2D7-E8C52ADCD53D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Oval 4">
              <a:extLst>
                <a:ext uri="{FF2B5EF4-FFF2-40B4-BE49-F238E27FC236}">
                  <a16:creationId xmlns:a16="http://schemas.microsoft.com/office/drawing/2014/main" id="{03E2FF3A-133B-3FE3-7A11-AE47CD3C7E44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93%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A721C9D-271F-3E3D-7919-4C5D074C534D}"/>
              </a:ext>
            </a:extLst>
          </p:cNvPr>
          <p:cNvGrpSpPr/>
          <p:nvPr/>
        </p:nvGrpSpPr>
        <p:grpSpPr>
          <a:xfrm>
            <a:off x="487790" y="419527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DC8EF629-26F4-7A80-A671-6B235962D80B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63" name="Oval 4">
              <a:extLst>
                <a:ext uri="{FF2B5EF4-FFF2-40B4-BE49-F238E27FC236}">
                  <a16:creationId xmlns:a16="http://schemas.microsoft.com/office/drawing/2014/main" id="{89745632-A562-17CA-5693-E5C15635F89D}"/>
                </a:ext>
              </a:extLst>
            </p:cNvPr>
            <p:cNvSpPr txBox="1"/>
            <p:nvPr/>
          </p:nvSpPr>
          <p:spPr>
            <a:xfrm>
              <a:off x="200017" y="1551591"/>
              <a:ext cx="960817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82%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460E5B3F-53F7-B047-8859-1E74A294EED7}"/>
              </a:ext>
            </a:extLst>
          </p:cNvPr>
          <p:cNvSpPr txBox="1"/>
          <p:nvPr/>
        </p:nvSpPr>
        <p:spPr>
          <a:xfrm>
            <a:off x="-3978" y="2683069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TRAIN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4B45C31-366A-4998-B17C-AF1D08D6C64D}"/>
              </a:ext>
            </a:extLst>
          </p:cNvPr>
          <p:cNvSpPr txBox="1"/>
          <p:nvPr/>
        </p:nvSpPr>
        <p:spPr>
          <a:xfrm>
            <a:off x="-4724" y="3870843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E8CCF8-9D31-1805-01C7-636EBFE63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399" y="1360794"/>
            <a:ext cx="7201905" cy="335326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Arrow: Curved Left 4">
            <a:extLst>
              <a:ext uri="{FF2B5EF4-FFF2-40B4-BE49-F238E27FC236}">
                <a16:creationId xmlns:a16="http://schemas.microsoft.com/office/drawing/2014/main" id="{DE45F597-942A-6016-B001-87849593C9FD}"/>
              </a:ext>
            </a:extLst>
          </p:cNvPr>
          <p:cNvSpPr/>
          <p:nvPr/>
        </p:nvSpPr>
        <p:spPr>
          <a:xfrm rot="18734180">
            <a:off x="1746799" y="204413"/>
            <a:ext cx="713242" cy="1172314"/>
          </a:xfrm>
          <a:prstGeom prst="curvedLef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E40170-2A22-BA10-399B-B7355FC16D0E}"/>
              </a:ext>
            </a:extLst>
          </p:cNvPr>
          <p:cNvGrpSpPr/>
          <p:nvPr/>
        </p:nvGrpSpPr>
        <p:grpSpPr>
          <a:xfrm>
            <a:off x="221420" y="278843"/>
            <a:ext cx="1371047" cy="1023457"/>
            <a:chOff x="1763477" y="0"/>
            <a:chExt cx="1371047" cy="1023457"/>
          </a:xfrm>
        </p:grpSpPr>
        <p:sp>
          <p:nvSpPr>
            <p:cNvPr id="12" name="Rectangle: Top Corners Rounded 11">
              <a:extLst>
                <a:ext uri="{FF2B5EF4-FFF2-40B4-BE49-F238E27FC236}">
                  <a16:creationId xmlns:a16="http://schemas.microsoft.com/office/drawing/2014/main" id="{9245D60D-E7B5-A220-986D-25B1CE3809D1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Rectangle: Top Corners Rounded 4">
              <a:extLst>
                <a:ext uri="{FF2B5EF4-FFF2-40B4-BE49-F238E27FC236}">
                  <a16:creationId xmlns:a16="http://schemas.microsoft.com/office/drawing/2014/main" id="{5FE5309A-07DF-B102-2BE0-D4881886CC74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ctr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Cifar-10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9302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1BCBB0-2383-67E5-686D-124FB890C710}"/>
              </a:ext>
            </a:extLst>
          </p:cNvPr>
          <p:cNvSpPr/>
          <p:nvPr/>
        </p:nvSpPr>
        <p:spPr>
          <a:xfrm>
            <a:off x="3977" y="0"/>
            <a:ext cx="9148724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30F45F0-8956-974D-1D8E-D25996414728}"/>
              </a:ext>
            </a:extLst>
          </p:cNvPr>
          <p:cNvGrpSpPr/>
          <p:nvPr/>
        </p:nvGrpSpPr>
        <p:grpSpPr>
          <a:xfrm>
            <a:off x="2064335" y="1302299"/>
            <a:ext cx="1371048" cy="1655781"/>
            <a:chOff x="1763476" y="1023457"/>
            <a:chExt cx="1371048" cy="612751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140F728-7088-0E57-260C-3EB8C40A29A8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249523D-5C2A-AB53-121A-2FBD15B8A9C7}"/>
                </a:ext>
              </a:extLst>
            </p:cNvPr>
            <p:cNvSpPr txBox="1"/>
            <p:nvPr/>
          </p:nvSpPr>
          <p:spPr>
            <a:xfrm>
              <a:off x="1763476" y="1023457"/>
              <a:ext cx="1371047" cy="61275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Layers from</a:t>
              </a:r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 Cifar-10</a:t>
              </a:r>
            </a:p>
            <a:p>
              <a:pPr marL="0" lvl="0" indent="0" algn="l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000" kern="1200" dirty="0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DA0EB8-25BF-CE49-F1E5-4C4973901D34}"/>
              </a:ext>
            </a:extLst>
          </p:cNvPr>
          <p:cNvGrpSpPr/>
          <p:nvPr/>
        </p:nvGrpSpPr>
        <p:grpSpPr>
          <a:xfrm>
            <a:off x="2300992" y="3037428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AACEF77-3963-0094-FC80-A8AA2B8DA307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1" name="Oval 4">
              <a:extLst>
                <a:ext uri="{FF2B5EF4-FFF2-40B4-BE49-F238E27FC236}">
                  <a16:creationId xmlns:a16="http://schemas.microsoft.com/office/drawing/2014/main" id="{1F10C5A9-2908-95FD-CE43-FF3840BBFA0E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F1F0BCEF-A864-81DE-4063-6B6432DA97A4}"/>
              </a:ext>
            </a:extLst>
          </p:cNvPr>
          <p:cNvGrpSpPr/>
          <p:nvPr/>
        </p:nvGrpSpPr>
        <p:grpSpPr>
          <a:xfrm>
            <a:off x="2296871" y="419527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2864AE03-5A85-46EA-8EA6-338030A84B90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66" name="Oval 4">
              <a:extLst>
                <a:ext uri="{FF2B5EF4-FFF2-40B4-BE49-F238E27FC236}">
                  <a16:creationId xmlns:a16="http://schemas.microsoft.com/office/drawing/2014/main" id="{3111E23E-3C32-047E-C94C-9BA18C5F98A0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50%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460E5B3F-53F7-B047-8859-1E74A294EED7}"/>
              </a:ext>
            </a:extLst>
          </p:cNvPr>
          <p:cNvSpPr txBox="1"/>
          <p:nvPr/>
        </p:nvSpPr>
        <p:spPr>
          <a:xfrm>
            <a:off x="-3978" y="2683069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TRAIN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4B45C31-366A-4998-B17C-AF1D08D6C64D}"/>
              </a:ext>
            </a:extLst>
          </p:cNvPr>
          <p:cNvSpPr txBox="1"/>
          <p:nvPr/>
        </p:nvSpPr>
        <p:spPr>
          <a:xfrm>
            <a:off x="-4724" y="3870843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62B442-8668-D97E-3A2B-DEBC10319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797" y="2103425"/>
            <a:ext cx="5735927" cy="273725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7" name="Arrow: Curved Left 76">
            <a:extLst>
              <a:ext uri="{FF2B5EF4-FFF2-40B4-BE49-F238E27FC236}">
                <a16:creationId xmlns:a16="http://schemas.microsoft.com/office/drawing/2014/main" id="{56093929-A37B-B651-CD50-23158B1E7F9C}"/>
              </a:ext>
            </a:extLst>
          </p:cNvPr>
          <p:cNvSpPr/>
          <p:nvPr/>
        </p:nvSpPr>
        <p:spPr>
          <a:xfrm rot="18734180">
            <a:off x="3757266" y="534990"/>
            <a:ext cx="713242" cy="1507812"/>
          </a:xfrm>
          <a:prstGeom prst="curvedLef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0B0783-F318-5B9A-17F5-97CBE78BA79D}"/>
              </a:ext>
            </a:extLst>
          </p:cNvPr>
          <p:cNvGrpSpPr/>
          <p:nvPr/>
        </p:nvGrpSpPr>
        <p:grpSpPr>
          <a:xfrm>
            <a:off x="2064336" y="278842"/>
            <a:ext cx="1371047" cy="1023457"/>
            <a:chOff x="1763477" y="0"/>
            <a:chExt cx="1371047" cy="1023457"/>
          </a:xfrm>
        </p:grpSpPr>
        <p:sp>
          <p:nvSpPr>
            <p:cNvPr id="36" name="Rectangle: Top Corners Rounded 35">
              <a:extLst>
                <a:ext uri="{FF2B5EF4-FFF2-40B4-BE49-F238E27FC236}">
                  <a16:creationId xmlns:a16="http://schemas.microsoft.com/office/drawing/2014/main" id="{2D7D3156-D31E-D5DB-8564-38D773AD3EAB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Rectangle: Top Corners Rounded 4">
              <a:extLst>
                <a:ext uri="{FF2B5EF4-FFF2-40B4-BE49-F238E27FC236}">
                  <a16:creationId xmlns:a16="http://schemas.microsoft.com/office/drawing/2014/main" id="{855344C2-0DA6-4027-A398-AC85324D7D9F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ctr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Parasite Eggs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628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1BCBB0-2383-67E5-686D-124FB890C710}"/>
              </a:ext>
            </a:extLst>
          </p:cNvPr>
          <p:cNvSpPr/>
          <p:nvPr/>
        </p:nvSpPr>
        <p:spPr>
          <a:xfrm>
            <a:off x="-4724" y="0"/>
            <a:ext cx="9148724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E92726B-2345-6AC4-3A65-1E566CBDFD18}"/>
              </a:ext>
            </a:extLst>
          </p:cNvPr>
          <p:cNvGrpSpPr/>
          <p:nvPr/>
        </p:nvGrpSpPr>
        <p:grpSpPr>
          <a:xfrm>
            <a:off x="5287568" y="293382"/>
            <a:ext cx="1371047" cy="1023457"/>
            <a:chOff x="1763477" y="0"/>
            <a:chExt cx="1371047" cy="1023457"/>
          </a:xfrm>
        </p:grpSpPr>
        <p:sp>
          <p:nvSpPr>
            <p:cNvPr id="30" name="Rectangle: Top Corners Rounded 29">
              <a:extLst>
                <a:ext uri="{FF2B5EF4-FFF2-40B4-BE49-F238E27FC236}">
                  <a16:creationId xmlns:a16="http://schemas.microsoft.com/office/drawing/2014/main" id="{419AFD6E-3212-E28D-B4B0-9209BECF7D5A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Rectangle: Top Corners Rounded 4">
              <a:extLst>
                <a:ext uri="{FF2B5EF4-FFF2-40B4-BE49-F238E27FC236}">
                  <a16:creationId xmlns:a16="http://schemas.microsoft.com/office/drawing/2014/main" id="{33A975C0-1553-ACFE-6A65-B65A112F3C0C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t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Parasite Eggs</a:t>
              </a:r>
            </a:p>
            <a:p>
              <a:pPr lvl="1" algn="l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2400" kern="1200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448DF99-66C0-3E7A-45FC-199969D50D28}"/>
              </a:ext>
            </a:extLst>
          </p:cNvPr>
          <p:cNvGrpSpPr/>
          <p:nvPr/>
        </p:nvGrpSpPr>
        <p:grpSpPr>
          <a:xfrm>
            <a:off x="5583332" y="3044880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4470A07-9F4C-B610-E393-71CCA8B76081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4" name="Oval 4">
              <a:extLst>
                <a:ext uri="{FF2B5EF4-FFF2-40B4-BE49-F238E27FC236}">
                  <a16:creationId xmlns:a16="http://schemas.microsoft.com/office/drawing/2014/main" id="{21BD9E1F-6213-C4A8-7D39-41C6389F93ED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C50FBE0E-FCFE-841C-A449-AF3B516F54EE}"/>
              </a:ext>
            </a:extLst>
          </p:cNvPr>
          <p:cNvGrpSpPr/>
          <p:nvPr/>
        </p:nvGrpSpPr>
        <p:grpSpPr>
          <a:xfrm>
            <a:off x="5579211" y="4202726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E73E822-0204-8DF8-892C-865180CF216E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69" name="Oval 4">
              <a:extLst>
                <a:ext uri="{FF2B5EF4-FFF2-40B4-BE49-F238E27FC236}">
                  <a16:creationId xmlns:a16="http://schemas.microsoft.com/office/drawing/2014/main" id="{15A499D3-ADBE-CECE-565F-45A15C1E0AC9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46%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460E5B3F-53F7-B047-8859-1E74A294EED7}"/>
              </a:ext>
            </a:extLst>
          </p:cNvPr>
          <p:cNvSpPr txBox="1"/>
          <p:nvPr/>
        </p:nvSpPr>
        <p:spPr>
          <a:xfrm>
            <a:off x="-3978" y="2683069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TRAIN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4B45C31-366A-4998-B17C-AF1D08D6C64D}"/>
              </a:ext>
            </a:extLst>
          </p:cNvPr>
          <p:cNvSpPr txBox="1"/>
          <p:nvPr/>
        </p:nvSpPr>
        <p:spPr>
          <a:xfrm>
            <a:off x="-4724" y="3870843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5C9966-A56D-E84B-01CA-9E78EB607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78" y="2375216"/>
            <a:ext cx="5352011" cy="245092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6" name="Arrow: Curved Right 105">
            <a:extLst>
              <a:ext uri="{FF2B5EF4-FFF2-40B4-BE49-F238E27FC236}">
                <a16:creationId xmlns:a16="http://schemas.microsoft.com/office/drawing/2014/main" id="{A97BE378-EAC9-7C40-F7D6-A4F68C22B57F}"/>
              </a:ext>
            </a:extLst>
          </p:cNvPr>
          <p:cNvSpPr/>
          <p:nvPr/>
        </p:nvSpPr>
        <p:spPr>
          <a:xfrm rot="3577594">
            <a:off x="4564452" y="1448055"/>
            <a:ext cx="524491" cy="944820"/>
          </a:xfrm>
          <a:prstGeom prst="curved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25AC67C-55AA-796C-546B-D178B532CAC0}"/>
              </a:ext>
            </a:extLst>
          </p:cNvPr>
          <p:cNvGrpSpPr/>
          <p:nvPr/>
        </p:nvGrpSpPr>
        <p:grpSpPr>
          <a:xfrm>
            <a:off x="5287567" y="1316838"/>
            <a:ext cx="1371048" cy="1187021"/>
            <a:chOff x="1763476" y="1023457"/>
            <a:chExt cx="1371048" cy="44008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B4740AF-FA0C-9134-20CB-F074125FF68D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7E67ED-C5A1-5EC1-C382-3A933FB5CC04}"/>
                </a:ext>
              </a:extLst>
            </p:cNvPr>
            <p:cNvSpPr txBox="1"/>
            <p:nvPr/>
          </p:nvSpPr>
          <p:spPr>
            <a:xfrm>
              <a:off x="1763476" y="1023457"/>
              <a:ext cx="1371047" cy="4400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Layers </a:t>
              </a:r>
            </a:p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kern="1200" dirty="0"/>
                <a:t>&amp; Cropping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0114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1137" y="1240149"/>
            <a:ext cx="6441725" cy="3099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1BCBB0-2383-67E5-686D-124FB890C710}"/>
              </a:ext>
            </a:extLst>
          </p:cNvPr>
          <p:cNvSpPr/>
          <p:nvPr/>
        </p:nvSpPr>
        <p:spPr>
          <a:xfrm>
            <a:off x="-4724" y="0"/>
            <a:ext cx="9148724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30A705E-E547-68BD-4607-98AB21D51DDF}"/>
              </a:ext>
            </a:extLst>
          </p:cNvPr>
          <p:cNvGrpSpPr/>
          <p:nvPr/>
        </p:nvGrpSpPr>
        <p:grpSpPr>
          <a:xfrm>
            <a:off x="5767502" y="278842"/>
            <a:ext cx="1371047" cy="1023457"/>
            <a:chOff x="1763477" y="0"/>
            <a:chExt cx="1371047" cy="1023457"/>
          </a:xfrm>
        </p:grpSpPr>
        <p:sp>
          <p:nvSpPr>
            <p:cNvPr id="24" name="Rectangle: Top Corners Rounded 23">
              <a:extLst>
                <a:ext uri="{FF2B5EF4-FFF2-40B4-BE49-F238E27FC236}">
                  <a16:creationId xmlns:a16="http://schemas.microsoft.com/office/drawing/2014/main" id="{F2A6FB19-1C7D-212A-D6B6-F9C5F8268DC1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Rectangle: Top Corners Rounded 4">
              <a:extLst>
                <a:ext uri="{FF2B5EF4-FFF2-40B4-BE49-F238E27FC236}">
                  <a16:creationId xmlns:a16="http://schemas.microsoft.com/office/drawing/2014/main" id="{50080D70-9FBE-5595-CA30-22BC35AB4E82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t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Parasite Eggs</a:t>
              </a:r>
            </a:p>
            <a:p>
              <a:pPr lvl="1" algn="l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2400" kern="120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A645D28-0BCA-EE45-CF57-5C9168F8F86E}"/>
              </a:ext>
            </a:extLst>
          </p:cNvPr>
          <p:cNvGrpSpPr/>
          <p:nvPr/>
        </p:nvGrpSpPr>
        <p:grpSpPr>
          <a:xfrm>
            <a:off x="491911" y="3037428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684DB1A-C601-9CBC-F2D7-E8C52ADCD53D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Oval 4">
              <a:extLst>
                <a:ext uri="{FF2B5EF4-FFF2-40B4-BE49-F238E27FC236}">
                  <a16:creationId xmlns:a16="http://schemas.microsoft.com/office/drawing/2014/main" id="{03E2FF3A-133B-3FE3-7A11-AE47CD3C7E44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93%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8DA0EB8-25BF-CE49-F1E5-4C4973901D34}"/>
              </a:ext>
            </a:extLst>
          </p:cNvPr>
          <p:cNvGrpSpPr/>
          <p:nvPr/>
        </p:nvGrpSpPr>
        <p:grpSpPr>
          <a:xfrm>
            <a:off x="2300992" y="3037428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AACEF77-3963-0094-FC80-A8AA2B8DA307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1" name="Oval 4">
              <a:extLst>
                <a:ext uri="{FF2B5EF4-FFF2-40B4-BE49-F238E27FC236}">
                  <a16:creationId xmlns:a16="http://schemas.microsoft.com/office/drawing/2014/main" id="{1F10C5A9-2908-95FD-CE43-FF3840BBFA0E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448DF99-66C0-3E7A-45FC-199969D50D28}"/>
              </a:ext>
            </a:extLst>
          </p:cNvPr>
          <p:cNvGrpSpPr/>
          <p:nvPr/>
        </p:nvGrpSpPr>
        <p:grpSpPr>
          <a:xfrm>
            <a:off x="4203494" y="303252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4470A07-9F4C-B610-E393-71CCA8B76081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4" name="Oval 4">
              <a:extLst>
                <a:ext uri="{FF2B5EF4-FFF2-40B4-BE49-F238E27FC236}">
                  <a16:creationId xmlns:a16="http://schemas.microsoft.com/office/drawing/2014/main" id="{21BD9E1F-6213-C4A8-7D39-41C6389F93ED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0913A7E-6B00-6FE6-21DA-4418FFCCBD10}"/>
              </a:ext>
            </a:extLst>
          </p:cNvPr>
          <p:cNvGrpSpPr/>
          <p:nvPr/>
        </p:nvGrpSpPr>
        <p:grpSpPr>
          <a:xfrm>
            <a:off x="6052456" y="303252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23C08B82-C77F-1B2E-D346-987BB904174B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7" name="Oval 4">
              <a:extLst>
                <a:ext uri="{FF2B5EF4-FFF2-40B4-BE49-F238E27FC236}">
                  <a16:creationId xmlns:a16="http://schemas.microsoft.com/office/drawing/2014/main" id="{5C2146EC-7A13-02FC-7FFD-C235099C2737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A721C9D-271F-3E3D-7919-4C5D074C534D}"/>
              </a:ext>
            </a:extLst>
          </p:cNvPr>
          <p:cNvGrpSpPr/>
          <p:nvPr/>
        </p:nvGrpSpPr>
        <p:grpSpPr>
          <a:xfrm>
            <a:off x="487790" y="419527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DC8EF629-26F4-7A80-A671-6B235962D80B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63" name="Oval 4">
              <a:extLst>
                <a:ext uri="{FF2B5EF4-FFF2-40B4-BE49-F238E27FC236}">
                  <a16:creationId xmlns:a16="http://schemas.microsoft.com/office/drawing/2014/main" id="{89745632-A562-17CA-5693-E5C15635F89D}"/>
                </a:ext>
              </a:extLst>
            </p:cNvPr>
            <p:cNvSpPr txBox="1"/>
            <p:nvPr/>
          </p:nvSpPr>
          <p:spPr>
            <a:xfrm>
              <a:off x="200017" y="1551591"/>
              <a:ext cx="960817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82%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F1F0BCEF-A864-81DE-4063-6B6432DA97A4}"/>
              </a:ext>
            </a:extLst>
          </p:cNvPr>
          <p:cNvGrpSpPr/>
          <p:nvPr/>
        </p:nvGrpSpPr>
        <p:grpSpPr>
          <a:xfrm>
            <a:off x="2296871" y="419527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2864AE03-5A85-46EA-8EA6-338030A84B90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66" name="Oval 4">
              <a:extLst>
                <a:ext uri="{FF2B5EF4-FFF2-40B4-BE49-F238E27FC236}">
                  <a16:creationId xmlns:a16="http://schemas.microsoft.com/office/drawing/2014/main" id="{3111E23E-3C32-047E-C94C-9BA18C5F98A0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50%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C50FBE0E-FCFE-841C-A449-AF3B516F54EE}"/>
              </a:ext>
            </a:extLst>
          </p:cNvPr>
          <p:cNvGrpSpPr/>
          <p:nvPr/>
        </p:nvGrpSpPr>
        <p:grpSpPr>
          <a:xfrm>
            <a:off x="4199373" y="4190370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5E73E822-0204-8DF8-892C-865180CF216E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69" name="Oval 4">
              <a:extLst>
                <a:ext uri="{FF2B5EF4-FFF2-40B4-BE49-F238E27FC236}">
                  <a16:creationId xmlns:a16="http://schemas.microsoft.com/office/drawing/2014/main" id="{15A499D3-ADBE-CECE-565F-45A15C1E0AC9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49%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032BA20-7BAC-5934-5BF4-12E24585CA35}"/>
              </a:ext>
            </a:extLst>
          </p:cNvPr>
          <p:cNvGrpSpPr/>
          <p:nvPr/>
        </p:nvGrpSpPr>
        <p:grpSpPr>
          <a:xfrm>
            <a:off x="6048335" y="4190370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AF02DF9-4EBE-81DD-0E4B-C63672860DBE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72" name="Oval 4">
              <a:extLst>
                <a:ext uri="{FF2B5EF4-FFF2-40B4-BE49-F238E27FC236}">
                  <a16:creationId xmlns:a16="http://schemas.microsoft.com/office/drawing/2014/main" id="{C9BD83F8-7568-C987-DE42-70A5C7CAF54D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53%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460E5B3F-53F7-B047-8859-1E74A294EED7}"/>
              </a:ext>
            </a:extLst>
          </p:cNvPr>
          <p:cNvSpPr txBox="1"/>
          <p:nvPr/>
        </p:nvSpPr>
        <p:spPr>
          <a:xfrm>
            <a:off x="-3978" y="2683069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TRAIN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4B45C31-366A-4998-B17C-AF1D08D6C64D}"/>
              </a:ext>
            </a:extLst>
          </p:cNvPr>
          <p:cNvSpPr txBox="1"/>
          <p:nvPr/>
        </p:nvSpPr>
        <p:spPr>
          <a:xfrm>
            <a:off x="-4724" y="3870843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86BD89-6E02-D476-A1D6-3D8EC0E74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82" y="2219336"/>
            <a:ext cx="5757451" cy="27438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7" name="Arrow: Curved Right 76">
            <a:extLst>
              <a:ext uri="{FF2B5EF4-FFF2-40B4-BE49-F238E27FC236}">
                <a16:creationId xmlns:a16="http://schemas.microsoft.com/office/drawing/2014/main" id="{EAB4646C-34AF-E8CD-EFF7-E16A203315EB}"/>
              </a:ext>
            </a:extLst>
          </p:cNvPr>
          <p:cNvSpPr/>
          <p:nvPr/>
        </p:nvSpPr>
        <p:spPr>
          <a:xfrm rot="3577594">
            <a:off x="5075198" y="1379475"/>
            <a:ext cx="524491" cy="944820"/>
          </a:xfrm>
          <a:prstGeom prst="curved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7D8D2B4-0821-BB29-DA55-2FE0F1D0896A}"/>
              </a:ext>
            </a:extLst>
          </p:cNvPr>
          <p:cNvGrpSpPr/>
          <p:nvPr/>
        </p:nvGrpSpPr>
        <p:grpSpPr>
          <a:xfrm>
            <a:off x="5767502" y="1302299"/>
            <a:ext cx="1371047" cy="1195410"/>
            <a:chOff x="1763477" y="1023457"/>
            <a:chExt cx="1371047" cy="440086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E770E8D-4106-1B8F-D691-F58507703677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E5084B9-7091-0743-E8D2-D4077F8A43D3}"/>
                </a:ext>
              </a:extLst>
            </p:cNvPr>
            <p:cNvSpPr txBox="1"/>
            <p:nvPr/>
          </p:nvSpPr>
          <p:spPr>
            <a:xfrm>
              <a:off x="1763477" y="1023457"/>
              <a:ext cx="1291790" cy="4400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00" kern="1200" dirty="0"/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Layers </a:t>
              </a:r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&amp; Cropping</a:t>
              </a:r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 &amp; Weight</a:t>
              </a:r>
            </a:p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8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13777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1BCBB0-2383-67E5-686D-124FB890C710}"/>
              </a:ext>
            </a:extLst>
          </p:cNvPr>
          <p:cNvSpPr/>
          <p:nvPr/>
        </p:nvSpPr>
        <p:spPr>
          <a:xfrm>
            <a:off x="-4724" y="0"/>
            <a:ext cx="9148724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060E2BD-BF0C-B254-B762-16D836317B8A}"/>
              </a:ext>
            </a:extLst>
          </p:cNvPr>
          <p:cNvGrpSpPr/>
          <p:nvPr/>
        </p:nvGrpSpPr>
        <p:grpSpPr>
          <a:xfrm>
            <a:off x="7597651" y="1302299"/>
            <a:ext cx="1371047" cy="1195410"/>
            <a:chOff x="1763477" y="1023457"/>
            <a:chExt cx="1371047" cy="4400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C052C38-0ECA-CF1D-986E-087A6B6A121C}"/>
                </a:ext>
              </a:extLst>
            </p:cNvPr>
            <p:cNvSpPr/>
            <p:nvPr/>
          </p:nvSpPr>
          <p:spPr>
            <a:xfrm>
              <a:off x="1763477" y="1023457"/>
              <a:ext cx="1371047" cy="440086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B8E9F20-E992-AAAA-2E74-ED2B49782826}"/>
                </a:ext>
              </a:extLst>
            </p:cNvPr>
            <p:cNvSpPr txBox="1"/>
            <p:nvPr/>
          </p:nvSpPr>
          <p:spPr>
            <a:xfrm>
              <a:off x="1763477" y="1023457"/>
              <a:ext cx="1371046" cy="4400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0" rIns="33020" bIns="0" numCol="1" spcCol="1270" anchor="ctr" anchorCtr="0">
              <a:noAutofit/>
            </a:bodyPr>
            <a:lstStyle/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00" kern="1200" dirty="0"/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00" kern="1200" dirty="0"/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00" kern="1200" dirty="0"/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Layers </a:t>
              </a:r>
            </a:p>
            <a:p>
              <a:pPr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/>
                <a:t>&amp; Weight</a:t>
              </a:r>
            </a:p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600" kern="1200" dirty="0"/>
            </a:p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600" kern="12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CBB104E-545D-A167-C906-2E8891DE1BD6}"/>
              </a:ext>
            </a:extLst>
          </p:cNvPr>
          <p:cNvGrpSpPr/>
          <p:nvPr/>
        </p:nvGrpSpPr>
        <p:grpSpPr>
          <a:xfrm>
            <a:off x="7887897" y="3032524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BF9E4EE-2D5F-A767-F793-1DDDEFA26D0C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sp3d prstMaterial="plastic">
              <a:bevelT w="127000" h="25400" prst="relaxedInset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0" name="Oval 4">
              <a:extLst>
                <a:ext uri="{FF2B5EF4-FFF2-40B4-BE49-F238E27FC236}">
                  <a16:creationId xmlns:a16="http://schemas.microsoft.com/office/drawing/2014/main" id="{66E48766-1EDA-4F3A-E996-0B153512976D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100%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2870490-636B-BBC0-A42F-C6B064E8CACA}"/>
              </a:ext>
            </a:extLst>
          </p:cNvPr>
          <p:cNvGrpSpPr/>
          <p:nvPr/>
        </p:nvGrpSpPr>
        <p:grpSpPr>
          <a:xfrm>
            <a:off x="7883776" y="4190370"/>
            <a:ext cx="790554" cy="772812"/>
            <a:chOff x="1025" y="1352599"/>
            <a:chExt cx="1358800" cy="1358800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2C3D7C5-3976-1C26-4418-2ED55E03E69C}"/>
                </a:ext>
              </a:extLst>
            </p:cNvPr>
            <p:cNvSpPr/>
            <p:nvPr/>
          </p:nvSpPr>
          <p:spPr>
            <a:xfrm>
              <a:off x="1025" y="1352599"/>
              <a:ext cx="1358800" cy="1358800"/>
            </a:xfrm>
            <a:prstGeom prst="ellipse">
              <a:avLst/>
            </a:prstGeom>
            <a:ln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sp>
        <p:sp>
          <p:nvSpPr>
            <p:cNvPr id="75" name="Oval 4">
              <a:extLst>
                <a:ext uri="{FF2B5EF4-FFF2-40B4-BE49-F238E27FC236}">
                  <a16:creationId xmlns:a16="http://schemas.microsoft.com/office/drawing/2014/main" id="{2896B960-F429-543C-8C06-81C8981526A2}"/>
                </a:ext>
              </a:extLst>
            </p:cNvPr>
            <p:cNvSpPr txBox="1"/>
            <p:nvPr/>
          </p:nvSpPr>
          <p:spPr>
            <a:xfrm>
              <a:off x="200017" y="1551591"/>
              <a:ext cx="960816" cy="96081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0" vert="horz" wrap="square" lIns="36830" tIns="36830" rIns="36830" bIns="36830" numCol="1" spcCol="1270" anchor="ctr" anchorCtr="0">
              <a:noAutofit/>
            </a:bodyPr>
            <a:lstStyle/>
            <a:p>
              <a:pPr marL="0" lvl="0" indent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68%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460E5B3F-53F7-B047-8859-1E74A294EED7}"/>
              </a:ext>
            </a:extLst>
          </p:cNvPr>
          <p:cNvSpPr txBox="1"/>
          <p:nvPr/>
        </p:nvSpPr>
        <p:spPr>
          <a:xfrm>
            <a:off x="-3978" y="2683069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TRAIN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4B45C31-366A-4998-B17C-AF1D08D6C64D}"/>
              </a:ext>
            </a:extLst>
          </p:cNvPr>
          <p:cNvSpPr txBox="1"/>
          <p:nvPr/>
        </p:nvSpPr>
        <p:spPr>
          <a:xfrm>
            <a:off x="-4724" y="3870843"/>
            <a:ext cx="9144001" cy="261610"/>
          </a:xfrm>
          <a:prstGeom prst="rect">
            <a:avLst/>
          </a:prstGeom>
          <a:solidFill>
            <a:schemeClr val="bg1">
              <a:lumMod val="65000"/>
            </a:schemeClr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Accuracy : 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548D77-D368-E2AC-BECB-42B9EC86D7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16" y="647412"/>
            <a:ext cx="7306695" cy="334374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Arrow: Curved Right 5">
            <a:extLst>
              <a:ext uri="{FF2B5EF4-FFF2-40B4-BE49-F238E27FC236}">
                <a16:creationId xmlns:a16="http://schemas.microsoft.com/office/drawing/2014/main" id="{37BD69A7-FEFB-670F-7FB8-E57F077C00F0}"/>
              </a:ext>
            </a:extLst>
          </p:cNvPr>
          <p:cNvSpPr/>
          <p:nvPr/>
        </p:nvSpPr>
        <p:spPr>
          <a:xfrm rot="3577594">
            <a:off x="7035720" y="-69166"/>
            <a:ext cx="448544" cy="803283"/>
          </a:xfrm>
          <a:prstGeom prst="curved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EDBBFCD-1D11-8895-06C1-F73336DAE8DD}"/>
              </a:ext>
            </a:extLst>
          </p:cNvPr>
          <p:cNvGrpSpPr/>
          <p:nvPr/>
        </p:nvGrpSpPr>
        <p:grpSpPr>
          <a:xfrm>
            <a:off x="7597651" y="278842"/>
            <a:ext cx="1371047" cy="1023457"/>
            <a:chOff x="1763477" y="0"/>
            <a:chExt cx="1371047" cy="1023457"/>
          </a:xfrm>
        </p:grpSpPr>
        <p:sp>
          <p:nvSpPr>
            <p:cNvPr id="17" name="Rectangle: Top Corners Rounded 16">
              <a:extLst>
                <a:ext uri="{FF2B5EF4-FFF2-40B4-BE49-F238E27FC236}">
                  <a16:creationId xmlns:a16="http://schemas.microsoft.com/office/drawing/2014/main" id="{7B2A678C-0F87-CF75-F848-CE3E3ACC9285}"/>
                </a:ext>
              </a:extLst>
            </p:cNvPr>
            <p:cNvSpPr/>
            <p:nvPr/>
          </p:nvSpPr>
          <p:spPr>
            <a:xfrm>
              <a:off x="1763477" y="0"/>
              <a:ext cx="1371047" cy="1023457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Rectangle: Top Corners Rounded 4">
              <a:extLst>
                <a:ext uri="{FF2B5EF4-FFF2-40B4-BE49-F238E27FC236}">
                  <a16:creationId xmlns:a16="http://schemas.microsoft.com/office/drawing/2014/main" id="{844F3182-9D0B-9BF4-AD26-21D592EAB4A0}"/>
                </a:ext>
              </a:extLst>
            </p:cNvPr>
            <p:cNvSpPr txBox="1"/>
            <p:nvPr/>
          </p:nvSpPr>
          <p:spPr>
            <a:xfrm>
              <a:off x="1787458" y="23981"/>
              <a:ext cx="1323085" cy="99947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171450" rIns="57150" bIns="57150" numCol="1" spcCol="1270" anchor="t" anchorCtr="0">
              <a:noAutofit/>
            </a:bodyPr>
            <a:lstStyle/>
            <a:p>
              <a:pPr lvl="1" algn="ctr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en-US" sz="2400" kern="1200" dirty="0"/>
                <a:t>Parasite Eggs</a:t>
              </a:r>
            </a:p>
            <a:p>
              <a:pPr lvl="1" algn="l" defTabSz="20002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</a:pPr>
              <a:endParaRPr lang="en-US" sz="2400" kern="1200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C503168-24DD-EA2B-15D5-A0D02820F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459" y="4228573"/>
            <a:ext cx="5068007" cy="77163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5" name="Graphic 14" descr="A flower">
            <a:extLst>
              <a:ext uri="{FF2B5EF4-FFF2-40B4-BE49-F238E27FC236}">
                <a16:creationId xmlns:a16="http://schemas.microsoft.com/office/drawing/2014/main" id="{749B9295-6480-8D1B-E07A-20274C2C0C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964121" y="3870843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58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6" name="Google Shape;166;p2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accuracy of the model ended up being closer to 68%</a:t>
            </a: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Overfitting still seems to be a problem in training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Cropping algorithm did not end up making a huge difference in model accuracy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 the future:</a:t>
            </a: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 would try to get the cropping algorithm to account for image scaling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 would run the model with higher resolution images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We would add image detection to crop only the picture of the parasite egg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Try to obtain larger training set.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28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457200" lvl="0" indent="-4572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Keras Team. “Keras Documentation: Introduction to Keras for Engineers.” </a:t>
            </a:r>
            <a:r>
              <a:rPr lang="en" sz="3107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Keras</a:t>
            </a: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https://keras.io/getting_started/intro_to_keras_for_engineers/. </a:t>
            </a:r>
            <a:endParaRPr sz="310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Krizhevsky, Alex. “The CIFAR-10 Dataset.” </a:t>
            </a:r>
            <a:r>
              <a:rPr lang="en" sz="3107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CIFAR-10 and CIFAR-100 Datasets</a:t>
            </a: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https://www.cs.toronto.edu/~kriz/cifar.html. </a:t>
            </a:r>
            <a:endParaRPr sz="310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Sahir, Sofiane. “Canny Edge Detection Step by Step in Python - Computer Vision” Towards Data Science, https://towardsdatascience.com/canny-edge-detection-step-b y-step-in-python-computer-vision-b49c3a2d8123</a:t>
            </a:r>
            <a:endParaRPr sz="310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5720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Tensorflow Core.“Making New Layers and Models via Subclassing  :   Tensorflow Core.” </a:t>
            </a:r>
            <a:r>
              <a:rPr lang="en" sz="3107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TensorFlow</a:t>
            </a: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https://www.tensorflow.org/guide/keras/custom_layers_and_models. </a:t>
            </a:r>
            <a:endParaRPr sz="310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Thailand Srinagarind hospital Laboratory (Names Confidential)</a:t>
            </a:r>
            <a:endParaRPr sz="310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“What Is Computer Vision?” </a:t>
            </a:r>
            <a:r>
              <a:rPr lang="en" sz="3107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IBM</a:t>
            </a:r>
            <a:r>
              <a:rPr lang="en" sz="310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https://www.ibm.com/topics/computer-vision.</a:t>
            </a:r>
            <a:endParaRPr sz="310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2603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wanted to do image classification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CIFAR-10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Had a connection with colleague in Thailand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 from Srinagarind Hospital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Task: Try to classify images of parasite egg species</a:t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4950" y="1229875"/>
            <a:ext cx="4523850" cy="15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dataset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42603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 from Srinagarind Hospital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Made up of test and training set of parasite egg images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files were somewhat detailed so we knew that we would eventually need to make them smaller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was initially quite messy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275" y="662200"/>
            <a:ext cx="1635901" cy="1226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4450" y="1454150"/>
            <a:ext cx="1890325" cy="141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30000" y="2644775"/>
            <a:ext cx="1314451" cy="1752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Problems:</a:t>
            </a:r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files were somewhat detailed so we knew that we would eventually need to make them smaller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Big question was finding the optimal file size that also allowed for the model to be accurate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would need to find a way to get rid of unusable images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Also need to shrink the vignette around a lot of the images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4875" y="849850"/>
            <a:ext cx="2779200" cy="34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/>
        </p:nvSpPr>
        <p:spPr>
          <a:xfrm>
            <a:off x="317500" y="1100675"/>
            <a:ext cx="39264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Typical image in our dataset: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Not centered.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Background of lab visible.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Some pictures were completely unrelated to project.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In order to solve these problems we decided to write a function in python that automates the cropping process.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Canny Edge Detection </a:t>
            </a: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1"/>
          </p:nvPr>
        </p:nvSpPr>
        <p:spPr>
          <a:xfrm>
            <a:off x="311700" y="1160450"/>
            <a:ext cx="4635600" cy="23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b="1"/>
              <a:t>Noise Reduction:</a:t>
            </a:r>
            <a:r>
              <a:rPr lang="en"/>
              <a:t> The edge detection calculations are highly sensitive to noise so a gaussian blur is applied to smooth the image.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3938" y="327575"/>
            <a:ext cx="2988800" cy="224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3950" y="2571750"/>
            <a:ext cx="2988800" cy="2254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Canny Edge Detection</a:t>
            </a:r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5394600" cy="35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</a:t>
            </a:r>
            <a:r>
              <a:rPr lang="en" b="1"/>
              <a:t>Gradient Calculation: </a:t>
            </a:r>
            <a:r>
              <a:rPr lang="en">
                <a:solidFill>
                  <a:srgbClr val="292929"/>
                </a:solidFill>
                <a:highlight>
                  <a:srgbClr val="FFFFFF"/>
                </a:highlight>
              </a:rPr>
              <a:t>Detects the edge intensity and direction by calculating the gradient of the image.</a:t>
            </a: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</a:t>
            </a:r>
            <a:r>
              <a:rPr lang="en" b="1"/>
              <a:t>Non-maximum suppression: </a:t>
            </a:r>
            <a:r>
              <a:rPr lang="en"/>
              <a:t>Thins out edges by detecting pixels with maximum intensity in edge direction.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Canny Edge detection</a:t>
            </a:r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1"/>
          </p:nvPr>
        </p:nvSpPr>
        <p:spPr>
          <a:xfrm>
            <a:off x="311700" y="1017800"/>
            <a:ext cx="4905900" cy="23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4.</a:t>
            </a:r>
            <a:r>
              <a:rPr lang="en" sz="1700" b="1"/>
              <a:t> Double threshold: </a:t>
            </a:r>
            <a:r>
              <a:rPr lang="en" sz="1700"/>
              <a:t>Intensifies edges by classifying </a:t>
            </a:r>
            <a:r>
              <a:rPr lang="en" sz="1700">
                <a:solidFill>
                  <a:srgbClr val="292929"/>
                </a:solidFill>
                <a:highlight>
                  <a:srgbClr val="FFFFFF"/>
                </a:highlight>
              </a:rPr>
              <a:t>3 kinds of pixels: strong, weak, and non-relevant. Non-relevant pixels are discarded.</a:t>
            </a: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5. </a:t>
            </a:r>
            <a:r>
              <a:rPr lang="en" sz="1700" b="1"/>
              <a:t>Edge Detection by Hysteresis: </a:t>
            </a:r>
            <a:r>
              <a:rPr lang="en" sz="1700"/>
              <a:t>Intensifies by transforming weak pixels into strong ones if at least on pixel around the pixel being processed is strong. </a:t>
            </a:r>
            <a:endParaRPr sz="1700"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5200" y="2429950"/>
            <a:ext cx="2988799" cy="224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800" y="3385400"/>
            <a:ext cx="4530224" cy="1415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/>
          <p:nvPr/>
        </p:nvSpPr>
        <p:spPr>
          <a:xfrm>
            <a:off x="1111526" y="4676700"/>
            <a:ext cx="27189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Edge tracking by Hysteresis Visualization (Towards Data Science)</a:t>
            </a:r>
            <a:endParaRPr sz="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5200" y="175425"/>
            <a:ext cx="2988800" cy="2254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>
            <a:spLocks noGrp="1"/>
          </p:cNvSpPr>
          <p:nvPr>
            <p:ph type="title"/>
          </p:nvPr>
        </p:nvSpPr>
        <p:spPr>
          <a:xfrm>
            <a:off x="311700" y="41872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Cropping</a:t>
            </a:r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body" idx="1"/>
          </p:nvPr>
        </p:nvSpPr>
        <p:spPr>
          <a:xfrm>
            <a:off x="311700" y="1026525"/>
            <a:ext cx="7698000" cy="14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 rectangular border was created that contained all the detected edges within the images.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Images were then cropped according to the boundaries of the rectangular border.</a:t>
            </a:r>
            <a:endParaRPr/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8850" y="2440413"/>
            <a:ext cx="2412795" cy="239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400" y="2440425"/>
            <a:ext cx="3133595" cy="239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733</Words>
  <Application>Microsoft Office PowerPoint</Application>
  <PresentationFormat>On-screen Show (16:9)</PresentationFormat>
  <Paragraphs>134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Roboto</vt:lpstr>
      <vt:lpstr>Geometric</vt:lpstr>
      <vt:lpstr>Parasite Egg Classification and Identification</vt:lpstr>
      <vt:lpstr>Introduction</vt:lpstr>
      <vt:lpstr>The dataset</vt:lpstr>
      <vt:lpstr>Data Problems:</vt:lpstr>
      <vt:lpstr>Data Cleaning</vt:lpstr>
      <vt:lpstr>Canny Edge Detection </vt:lpstr>
      <vt:lpstr>Canny Edge Detection</vt:lpstr>
      <vt:lpstr>Canny Edge detection</vt:lpstr>
      <vt:lpstr>Cropping</vt:lpstr>
      <vt:lpstr>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Parasite Egg Classification and Identification</dc:title>
  <cp:lastModifiedBy>Nat Koonmee</cp:lastModifiedBy>
  <cp:revision>1</cp:revision>
  <dcterms:modified xsi:type="dcterms:W3CDTF">2022-05-12T00:32:59Z</dcterms:modified>
</cp:coreProperties>
</file>